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6" r:id="rId2"/>
    <p:sldId id="275" r:id="rId3"/>
    <p:sldId id="267" r:id="rId4"/>
    <p:sldId id="283" r:id="rId5"/>
    <p:sldId id="268" r:id="rId6"/>
    <p:sldId id="284" r:id="rId7"/>
    <p:sldId id="269" r:id="rId8"/>
    <p:sldId id="270" r:id="rId9"/>
    <p:sldId id="271" r:id="rId10"/>
    <p:sldId id="285" r:id="rId11"/>
    <p:sldId id="272" r:id="rId12"/>
    <p:sldId id="287" r:id="rId13"/>
    <p:sldId id="288" r:id="rId14"/>
    <p:sldId id="289" r:id="rId15"/>
    <p:sldId id="29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3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9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7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1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6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3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227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10.04.2016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521803" y="541610"/>
            <a:ext cx="8088797" cy="517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he-IL" sz="4800" b="1" dirty="0">
                <a:solidFill>
                  <a:schemeClr val="tx1"/>
                </a:solidFill>
              </a:rPr>
              <a:t>מציאת פתרון למניעת היווצרות של אי </a:t>
            </a:r>
            <a:r>
              <a:rPr lang="he-IL" sz="4800" b="1" dirty="0" smtClean="0">
                <a:solidFill>
                  <a:schemeClr val="tx1"/>
                </a:solidFill>
              </a:rPr>
              <a:t>ניקיון </a:t>
            </a:r>
            <a:r>
              <a:rPr lang="en-US" sz="4800" b="1" dirty="0">
                <a:solidFill>
                  <a:schemeClr val="tx1"/>
                </a:solidFill>
              </a:rPr>
              <a:t>BANA-S-O-BANA</a:t>
            </a:r>
            <a:r>
              <a:rPr lang="he-IL" sz="4800" b="1" dirty="0">
                <a:solidFill>
                  <a:schemeClr val="tx1"/>
                </a:solidFill>
              </a:rPr>
              <a:t> בסינתזה של חומר </a:t>
            </a:r>
            <a:r>
              <a:rPr lang="en-US" sz="4800" b="1" dirty="0">
                <a:solidFill>
                  <a:schemeClr val="tx1"/>
                </a:solidFill>
              </a:rPr>
              <a:t>API 1</a:t>
            </a:r>
            <a:endParaRPr lang="he-IL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rtl="1"/>
            <a:r>
              <a:rPr lang="he-IL" sz="2400" b="1" dirty="0" smtClean="0">
                <a:solidFill>
                  <a:schemeClr val="tx1"/>
                </a:solidFill>
                <a:latin typeface="Times New Roman" pitchFamily="18" charset="0"/>
              </a:rPr>
              <a:t>מגיש</a:t>
            </a:r>
          </a:p>
          <a:p>
            <a:pPr rtl="1"/>
            <a:r>
              <a:rPr lang="he-IL" sz="2400" b="1" dirty="0" smtClean="0">
                <a:solidFill>
                  <a:schemeClr val="tx1"/>
                </a:solidFill>
                <a:latin typeface="Times New Roman" pitchFamily="18" charset="0"/>
              </a:rPr>
              <a:t>מיכאל טרכטנברג</a:t>
            </a:r>
            <a:endParaRPr lang="he-IL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rtl="1"/>
            <a:endParaRPr lang="he-IL" sz="2400" b="1" dirty="0" smtClean="0">
              <a:latin typeface="Times New Roman" pitchFamily="18" charset="0"/>
            </a:endParaRPr>
          </a:p>
          <a:p>
            <a:pPr rtl="1"/>
            <a:r>
              <a:rPr lang="he-IL" sz="2400" b="1" dirty="0" smtClean="0">
                <a:solidFill>
                  <a:schemeClr val="tx1"/>
                </a:solidFill>
                <a:latin typeface="Times New Roman" pitchFamily="18" charset="0"/>
              </a:rPr>
              <a:t>בהנחיית</a:t>
            </a:r>
            <a:endParaRPr lang="he-IL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rtl="1"/>
            <a:r>
              <a:rPr lang="he-IL" sz="2400" dirty="0" smtClean="0">
                <a:solidFill>
                  <a:schemeClr val="tx1"/>
                </a:solidFill>
              </a:rPr>
              <a:t>מר </a:t>
            </a:r>
            <a:r>
              <a:rPr lang="he-IL" sz="2400" dirty="0">
                <a:solidFill>
                  <a:schemeClr val="tx1"/>
                </a:solidFill>
              </a:rPr>
              <a:t>יבגני </a:t>
            </a:r>
            <a:r>
              <a:rPr lang="he-IL" sz="2400" dirty="0" smtClean="0">
                <a:solidFill>
                  <a:schemeClr val="tx1"/>
                </a:solidFill>
              </a:rPr>
              <a:t>גולדקין</a:t>
            </a:r>
            <a:r>
              <a:rPr lang="he-IL" sz="24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Perrigo API Israel</a:t>
            </a:r>
            <a:r>
              <a:rPr lang="he-IL" sz="2400" dirty="0" smtClean="0">
                <a:solidFill>
                  <a:schemeClr val="tx1"/>
                </a:solidFill>
                <a:latin typeface="Times New Roman" pitchFamily="18" charset="0"/>
              </a:rPr>
              <a:t>) </a:t>
            </a:r>
            <a:endParaRPr lang="he-IL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rtl="1"/>
            <a:r>
              <a:rPr lang="he-IL" sz="2400" dirty="0" smtClean="0">
                <a:solidFill>
                  <a:schemeClr val="tx1"/>
                </a:solidFill>
                <a:latin typeface="Times New Roman" pitchFamily="18" charset="0"/>
              </a:rPr>
              <a:t>וד"ר עופר ריעני (האוניברסיטה הפתוחה)</a:t>
            </a:r>
            <a:r>
              <a:rPr lang="he-IL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rtl="1"/>
            <a:endParaRPr lang="he-IL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he-IL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he-IL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996" y="5842337"/>
            <a:ext cx="4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במסגרת קורס פרויקט מחקר בכימיה (20557)</a:t>
            </a:r>
          </a:p>
          <a:p>
            <a:pPr algn="ctr"/>
            <a:r>
              <a:rPr lang="he-IL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מרכזת קורס: </a:t>
            </a:r>
            <a:r>
              <a:rPr lang="he-IL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פרופ' </a:t>
            </a:r>
            <a:r>
              <a:rPr lang="he-IL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ענת ברנע</a:t>
            </a:r>
          </a:p>
          <a:p>
            <a:pPr algn="r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he-IL" b="1" u="sng" dirty="0">
                <a:cs typeface="+mn-cs"/>
              </a:rPr>
              <a:t>שינוי בכמות סודיום הידרוקסיד </a:t>
            </a:r>
            <a:r>
              <a:rPr lang="en-US" b="1" u="sng" dirty="0">
                <a:cs typeface="+mn-cs"/>
              </a:rPr>
              <a:t>(</a:t>
            </a:r>
            <a:r>
              <a:rPr lang="en-US" b="1" u="sng" dirty="0" err="1">
                <a:cs typeface="+mn-cs"/>
              </a:rPr>
              <a:t>NaOH</a:t>
            </a:r>
            <a:r>
              <a:rPr lang="en-US" b="1" u="sng" dirty="0">
                <a:cs typeface="+mn-cs"/>
              </a:rPr>
              <a:t>)</a:t>
            </a:r>
            <a:endParaRPr lang="ru-RU" u="sng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990601"/>
            <a:ext cx="8724899" cy="2369734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ניסיון להאיץ את התגובה העיקרית באמצעות הגדלת ריכוז הבסיס ומניעת תהליך התרחשותו של תגובת הצד בבקרה קינטית</a:t>
            </a: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כמות </a:t>
            </a: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המגיב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הוגדלה </a:t>
            </a: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מ-7 ל-9 אקוויוולנטיים </a:t>
            </a: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בשלב של יצירת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NONA</a:t>
            </a: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זמן היציאה של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BANA-S-O-BANA</a:t>
            </a: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 בכרומטוגרמה מופיע כעבור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42.1 </a:t>
            </a: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 דקות. השטח המיוצג על ידי הפיק הוא 0.08% יחסית לשטח המיוצג על-ידי הפיק של החומר </a:t>
            </a: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העיקרי</a:t>
            </a: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4055176"/>
            <a:ext cx="33337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מסקנה: </a:t>
            </a: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שני </a:t>
            </a:r>
            <a:r>
              <a:rPr lang="he-IL" sz="2600" dirty="0">
                <a:latin typeface="Arial" panose="020B0604020202020204" pitchFamily="34" charset="0"/>
                <a:cs typeface="Arial" panose="020B0604020202020204" pitchFamily="34" charset="0"/>
              </a:rPr>
              <a:t>התהליכים מתרחשים באותו קצב ללא תלות בריכוז הבסיס והיווצרות האי ניקיון לא תלוי בכמות הבסיס.</a:t>
            </a:r>
            <a:endParaRPr lang="ru-RU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3505200"/>
            <a:ext cx="5638800" cy="319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he-IL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שימוש ב-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PFPU </a:t>
            </a:r>
            <a:r>
              <a:rPr lang="he-IL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המכיל ריכוז </a:t>
            </a:r>
            <a:r>
              <a:rPr lang="he-IL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של 0.23% </a:t>
            </a:r>
            <a:r>
              <a:rPr lang="he-IL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של תיו-אוריאה</a:t>
            </a:r>
            <a:endParaRPr 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2596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ניסיון למנוע או למזער יצירת חומר האי ניקיון באמצעות הורדת ריכוז שארית תיואוריאה המשתתף בתגובה להכנת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PFPU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. על מנת להגיע לריכוז נמוך של תיאוריאה הוסף עודף של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PFPM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 וכתוצאה מכך אחוז השאריות של תיאוראה קטן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זמן היציאה של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BANA-S-O-BANA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 בכרומטוגרמה מופיע כעבור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42.4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דקות </a:t>
            </a:r>
            <a:r>
              <a:rPr lang="he-IL" sz="2500" dirty="0" smtClean="0">
                <a:latin typeface="Arial" panose="020B0604020202020204" pitchFamily="34" charset="0"/>
              </a:rPr>
              <a:t>עבור </a:t>
            </a:r>
            <a:r>
              <a:rPr lang="he-IL" sz="2500" dirty="0"/>
              <a:t>שימוש </a:t>
            </a:r>
            <a:r>
              <a:rPr lang="he-IL" sz="2500" dirty="0" smtClean="0"/>
              <a:t>ב- </a:t>
            </a:r>
            <a:r>
              <a:rPr lang="en-US" sz="2500" dirty="0"/>
              <a:t>PFPU</a:t>
            </a:r>
            <a:r>
              <a:rPr lang="he-IL" sz="2500" dirty="0"/>
              <a:t> עם ריכוז 0.23% של תיואוריאה</a:t>
            </a:r>
            <a:r>
              <a:rPr lang="he-IL" sz="2500" dirty="0" smtClean="0"/>
              <a:t>. </a:t>
            </a:r>
            <a:r>
              <a:rPr lang="he-IL" sz="2500" dirty="0"/>
              <a:t>השטח המיוצג על ידי הפיק הוא 0.07% יחסית </a:t>
            </a:r>
            <a:r>
              <a:rPr lang="he-IL" sz="2500" dirty="0" smtClean="0"/>
              <a:t>לשטח המיוצג על-ידי הפיק</a:t>
            </a:r>
          </a:p>
          <a:p>
            <a:pPr marL="0" indent="0" algn="just" rtl="1">
              <a:buNone/>
            </a:pPr>
            <a:r>
              <a:rPr lang="he-IL" sz="2500" dirty="0" smtClean="0"/>
              <a:t>של החומר העיקרי.</a:t>
            </a:r>
            <a:endParaRPr lang="ru-RU" sz="2500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4027574"/>
            <a:ext cx="5695951" cy="27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10250" y="4953000"/>
            <a:ext cx="333375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500" dirty="0" smtClean="0">
                <a:solidFill>
                  <a:prstClr val="black"/>
                </a:solidFill>
                <a:latin typeface="Arial" panose="020B0604020202020204" pitchFamily="34" charset="0"/>
              </a:rPr>
              <a:t>מסקנה</a:t>
            </a:r>
            <a:r>
              <a:rPr lang="he-IL" sz="2500" dirty="0" smtClean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he-IL" sz="2500" dirty="0" smtClean="0"/>
              <a:t>הריכוז </a:t>
            </a:r>
            <a:r>
              <a:rPr lang="he-IL" sz="2500" dirty="0"/>
              <a:t>הנתון של שאריות של תיואוראה לא גורם להקטנת היווצרות האי-ניקיון.</a:t>
            </a:r>
            <a:endParaRPr lang="ru-RU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he-IL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שימוש ב-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PFPU </a:t>
            </a:r>
            <a:r>
              <a:rPr lang="he-IL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המכיל ריכוז של </a:t>
            </a:r>
            <a:r>
              <a:rPr lang="he-IL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0.03</a:t>
            </a:r>
            <a:r>
              <a:rPr lang="he-IL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% של תיו-אוריאה</a:t>
            </a:r>
            <a:endParaRPr 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2596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הוחלט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להוריד את ריכוז </a:t>
            </a: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של תיואוריאה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אף </a:t>
            </a: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יותר מהניסוי הקודם.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זמן היציאה של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BANA-S-O-BANA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מתקבל בין הפיקים בזמני הציאה ב-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42.847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לבין -45.225 דקות. השטח המיוצג על ידי הפיק הוא 0.04% יחסית לשטח המיוצג על-ידי הפיק של החומר </a:t>
            </a: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העיקרי.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כתוצאה מהשינוי עקב אחוז נמוך של תיואוריאה, התקבל אי ניקיון המורכב מ-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NONA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ועודף של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PFPM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ב-48.938 דקות ברמה משמעותית של כ-14%.האי ניקיון ידוע והוא נוצר כתוצאה של עודף של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PFPM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ו-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NONA </a:t>
            </a:r>
            <a:r>
              <a:rPr lang="he-I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בתגובה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המקבילה לתגובה העיקרית.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4599771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מסקנה: </a:t>
            </a:r>
            <a:r>
              <a:rPr lang="he-IL" sz="2400" dirty="0" smtClean="0"/>
              <a:t>שהשימוש </a:t>
            </a:r>
            <a:r>
              <a:rPr lang="he-IL" sz="2400" dirty="0"/>
              <a:t>ב-</a:t>
            </a:r>
            <a:r>
              <a:rPr lang="en-US" sz="2400" dirty="0"/>
              <a:t>PFPU</a:t>
            </a:r>
            <a:r>
              <a:rPr lang="he-IL" sz="2400" dirty="0"/>
              <a:t> בעל ריכוז נמוך מאוד של שאריות של תיואוראה גורם להקטנת ההיוצרות של האי </a:t>
            </a:r>
            <a:r>
              <a:rPr lang="he-IL" sz="2400" dirty="0" smtClean="0"/>
              <a:t>ניקיון אך לא ניתן ליישום.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280535"/>
            <a:ext cx="5486400" cy="2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he-IL" b="1" u="sng" dirty="0">
                <a:latin typeface="Arial" panose="020B0604020202020204" pitchFamily="34" charset="0"/>
                <a:cs typeface="Arial" panose="020B0604020202020204" pitchFamily="34" charset="0"/>
              </a:rPr>
              <a:t>עיכוב של 10 דקות בהוספת מגיב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he-IL" b="1" u="sng" dirty="0">
                <a:latin typeface="Arial" panose="020B0604020202020204" pitchFamily="34" charset="0"/>
                <a:cs typeface="Arial" panose="020B0604020202020204" pitchFamily="34" charset="0"/>
              </a:rPr>
              <a:t> והחומר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PFPU</a:t>
            </a:r>
            <a:r>
              <a:rPr lang="he-IL" b="1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142999"/>
            <a:ext cx="8724899" cy="320553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הניסיון למציאת תנאי התגובה נוסף למניעת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 מזעור היווצרות של האי ניקיון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העיכוב נעשה בין הוספת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PFPU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 ו-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24% 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בפער  של 10 דקות.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זמן היציאה של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BANA-S-O-BANA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 בכרומטוגרמה מופיע כעבור 42.370 דקות. השטח המיוצג על ידי הפיק הוא 0.32% יחסית לשטח המיוצג על-ידי הפיק של החומר 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העיקרי.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כתוצאה משהייה ממושכת יחסית, האי ניקיון גדל פי 4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500" dirty="0"/>
              <a:t>הניסיון נותן אינדיקציה ברורה לסיבת ההיווצרות מוגברת של האי ניקיון.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1" y="4348535"/>
            <a:ext cx="29717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600" dirty="0" smtClean="0">
                <a:solidFill>
                  <a:prstClr val="black"/>
                </a:solidFill>
              </a:rPr>
              <a:t>מסקנה: </a:t>
            </a:r>
            <a:r>
              <a:rPr lang="he-IL" sz="2500" dirty="0"/>
              <a:t>ישנה תלות של היווצרות האי ניקיון באופן הוספה של בסיס ו-</a:t>
            </a:r>
            <a:r>
              <a:rPr lang="en-US" sz="2500" dirty="0"/>
              <a:t>PFPU</a:t>
            </a:r>
            <a:r>
              <a:rPr lang="he-IL" sz="2500" dirty="0"/>
              <a:t>.</a:t>
            </a:r>
            <a:endParaRPr lang="ru-RU" sz="25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886201"/>
            <a:ext cx="5791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95350"/>
          </a:xfrm>
        </p:spPr>
        <p:txBody>
          <a:bodyPr>
            <a:normAutofit fontScale="90000"/>
          </a:bodyPr>
          <a:lstStyle/>
          <a:p>
            <a:pPr rtl="1"/>
            <a:r>
              <a:rPr lang="he-IL" b="1" u="sng" dirty="0">
                <a:latin typeface="Arial" panose="020B0604020202020204" pitchFamily="34" charset="0"/>
                <a:cs typeface="Arial" panose="020B0604020202020204" pitchFamily="34" charset="0"/>
              </a:rPr>
              <a:t>שינוי סדר הזנת החומרים לריאקטור.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838200"/>
            <a:ext cx="8724899" cy="320553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השינוי של סדר הזנה נעשה בין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PFPU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ו-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24% 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בשלב ההכנה של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NONA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זמן היציאה של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BANA-S-O-BANA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 בכרומטוגרמה מופיע כעבור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41.8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 דקות. השטח המיוצג על ידי הפיק הוא פחות מ- 0.03% יחסית לשטח המיוצג על-ידי הפיק של החומר 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העיקרי.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התוצאה 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טובה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מאוד 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אך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במידה ויהיה עיכוב בהזנה 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של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PFPU 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בייצור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תעשייתי, הבסיס עלול לפרק את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BANA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וכתוצאה מכך ייווצר דימר של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BANA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NONA</a:t>
            </a:r>
            <a:r>
              <a:rPr lang="he-IL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הדבר יגרום </a:t>
            </a:r>
            <a:r>
              <a:rPr lang="he-IL" sz="2500" dirty="0">
                <a:latin typeface="Arial" panose="020B0604020202020204" pitchFamily="34" charset="0"/>
                <a:cs typeface="Arial" panose="020B0604020202020204" pitchFamily="34" charset="0"/>
              </a:rPr>
              <a:t>לירידה משמעותית בניצולת וקשיים בניקיון התוצר הרצוי מהתערובת.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1">
              <a:buNone/>
            </a:pP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4551" y="4191000"/>
            <a:ext cx="297179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600" dirty="0" smtClean="0">
                <a:solidFill>
                  <a:prstClr val="black"/>
                </a:solidFill>
              </a:rPr>
              <a:t>מסקנה: </a:t>
            </a:r>
            <a:r>
              <a:rPr lang="he-IL" sz="2500" dirty="0" smtClean="0"/>
              <a:t>היווצרות </a:t>
            </a:r>
            <a:r>
              <a:rPr lang="he-IL" sz="2500" dirty="0"/>
              <a:t>האי ניקיון תלויה בסדר ההזנה של בסיס ו-</a:t>
            </a:r>
            <a:r>
              <a:rPr lang="en-US" sz="2500" dirty="0"/>
              <a:t>PFPU</a:t>
            </a:r>
            <a:r>
              <a:rPr lang="he-IL" sz="2500" dirty="0"/>
              <a:t>. </a:t>
            </a:r>
            <a:endParaRPr lang="ru-RU" sz="25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6096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8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95350"/>
          </a:xfrm>
        </p:spPr>
        <p:txBody>
          <a:bodyPr>
            <a:normAutofit/>
          </a:bodyPr>
          <a:lstStyle/>
          <a:p>
            <a:pPr rtl="1"/>
            <a:r>
              <a:rPr lang="he-IL" b="1" u="sng" dirty="0">
                <a:latin typeface="Arial" panose="020B0604020202020204" pitchFamily="34" charset="0"/>
                <a:cs typeface="Arial" panose="020B0604020202020204" pitchFamily="34" charset="0"/>
              </a:rPr>
              <a:t>הזנה מקבילה  של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PFPU</a:t>
            </a:r>
            <a:r>
              <a:rPr lang="he-IL" b="1" u="sng" dirty="0">
                <a:latin typeface="Arial" panose="020B0604020202020204" pitchFamily="34" charset="0"/>
                <a:cs typeface="Arial" panose="020B0604020202020204" pitchFamily="34" charset="0"/>
              </a:rPr>
              <a:t> ו-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he-IL" b="1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838200"/>
            <a:ext cx="8724899" cy="3205535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השינוי: הזנה בו-זמנית של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PFPU</a:t>
            </a: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ו-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24% </a:t>
            </a: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בשלב ההכנה של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NONA</a:t>
            </a:r>
            <a:r>
              <a:rPr 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e-IL" sz="2600" dirty="0"/>
              <a:t>זמן היציאה של </a:t>
            </a:r>
            <a:r>
              <a:rPr lang="en-US" sz="2600" dirty="0"/>
              <a:t>BANA-S-O-BANA</a:t>
            </a:r>
            <a:r>
              <a:rPr lang="he-IL" sz="2600" dirty="0"/>
              <a:t> בכרומטוגרמה מופיע כעבור 42.582 דקות. השטח המיוצג על ידי הפיק הוא 0.03% יחסית לשטח המיוצג על-ידי הפיק של החומר העיקרי. </a:t>
            </a:r>
            <a:r>
              <a:rPr lang="he-IL" sz="2500" dirty="0" smtClean="0"/>
              <a:t>הסיבה </a:t>
            </a:r>
            <a:r>
              <a:rPr lang="he-IL" sz="2500" dirty="0"/>
              <a:t>לכך נובעת כנראה מכך שהמגיבים </a:t>
            </a:r>
            <a:r>
              <a:rPr lang="en-US" sz="2500" dirty="0"/>
              <a:t>BANA</a:t>
            </a:r>
            <a:r>
              <a:rPr lang="he-IL" sz="2500" dirty="0"/>
              <a:t> ותיואוריאה מגיבים בתנאים ניטרליים עוד לפני הוספת בסיס, בעוד ש-</a:t>
            </a:r>
            <a:r>
              <a:rPr lang="en-US" sz="2500" dirty="0"/>
              <a:t>BANA</a:t>
            </a:r>
            <a:r>
              <a:rPr lang="he-IL" sz="2500" dirty="0"/>
              <a:t> ו-</a:t>
            </a:r>
            <a:r>
              <a:rPr lang="en-US" sz="2500" dirty="0"/>
              <a:t>PFPU</a:t>
            </a:r>
            <a:r>
              <a:rPr lang="he-IL" sz="2500" dirty="0"/>
              <a:t> לא מגיבים ללא נוכחות בסיס. כאשר הבסיס מוסף ביחד, בהזנה מקבילה, נוכחותו מפעילה את התגובה העיקרית ותורמת להפחתה בקצב התגובה המתחרה ליצירת האי ניקיון.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4550" y="4572000"/>
            <a:ext cx="297179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600" dirty="0" smtClean="0">
                <a:solidFill>
                  <a:prstClr val="black"/>
                </a:solidFill>
              </a:rPr>
              <a:t>מסקנה: </a:t>
            </a:r>
            <a:r>
              <a:rPr lang="he-IL" sz="2500" dirty="0" smtClean="0">
                <a:solidFill>
                  <a:prstClr val="black"/>
                </a:solidFill>
              </a:rPr>
              <a:t>היווצרות </a:t>
            </a:r>
            <a:r>
              <a:rPr lang="he-IL" sz="2500" dirty="0">
                <a:solidFill>
                  <a:prstClr val="black"/>
                </a:solidFill>
              </a:rPr>
              <a:t>האי ניקיון תלויה </a:t>
            </a:r>
            <a:r>
              <a:rPr lang="he-IL" sz="2500" dirty="0" smtClean="0">
                <a:solidFill>
                  <a:prstClr val="black"/>
                </a:solidFill>
              </a:rPr>
              <a:t>באופן </a:t>
            </a:r>
            <a:r>
              <a:rPr lang="he-IL" sz="2500" dirty="0">
                <a:solidFill>
                  <a:prstClr val="black"/>
                </a:solidFill>
              </a:rPr>
              <a:t>ההזנה של בסיס ו-</a:t>
            </a:r>
            <a:r>
              <a:rPr lang="en-US" sz="2500" dirty="0">
                <a:solidFill>
                  <a:prstClr val="black"/>
                </a:solidFill>
              </a:rPr>
              <a:t>PFPU</a:t>
            </a:r>
            <a:r>
              <a:rPr lang="he-IL" sz="2500" dirty="0">
                <a:solidFill>
                  <a:prstClr val="black"/>
                </a:solidFill>
              </a:rPr>
              <a:t>. </a:t>
            </a:r>
            <a:endParaRPr lang="ru-RU" sz="25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277360"/>
            <a:ext cx="5486400" cy="25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>
                <a:latin typeface="Arial" panose="020B0604020202020204" pitchFamily="34" charset="0"/>
                <a:cs typeface="Arial" panose="020B0604020202020204" pitchFamily="34" charset="0"/>
              </a:rPr>
              <a:t>מסקנות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he-IL" dirty="0"/>
              <a:t>מטרת המחקר – מניעה או מזעור יצירת חומר האי ניקיון </a:t>
            </a:r>
            <a:r>
              <a:rPr lang="en-US" dirty="0"/>
              <a:t>BANA-S-O-BANA</a:t>
            </a:r>
            <a:r>
              <a:rPr lang="he-IL" dirty="0"/>
              <a:t> הושגה באמצעות שינוי באופן ההזנה: הזנה במקביל של תמיסת </a:t>
            </a:r>
            <a:r>
              <a:rPr lang="en-US" dirty="0"/>
              <a:t>PFPU</a:t>
            </a:r>
            <a:r>
              <a:rPr lang="he-IL" dirty="0"/>
              <a:t> ושל תמיסת </a:t>
            </a:r>
            <a:r>
              <a:rPr lang="en-US" dirty="0" err="1"/>
              <a:t>NaOH</a:t>
            </a:r>
            <a:r>
              <a:rPr lang="en-US" dirty="0"/>
              <a:t> 24%</a:t>
            </a:r>
            <a:r>
              <a:rPr lang="he-IL" dirty="0"/>
              <a:t>. </a:t>
            </a:r>
            <a:r>
              <a:rPr lang="he-IL" dirty="0" smtClean="0"/>
              <a:t>כתוצאה </a:t>
            </a:r>
            <a:r>
              <a:rPr lang="he-IL" dirty="0"/>
              <a:t>מהשינוי, ריכוז האי ניקיון בחומר </a:t>
            </a:r>
            <a:r>
              <a:rPr lang="en-US" dirty="0"/>
              <a:t>API1</a:t>
            </a:r>
            <a:r>
              <a:rPr lang="he-IL" dirty="0"/>
              <a:t> (חומר גולמי) ירד לכיוון 0.02-0.03%, לעומת 0.07-0.08%. שינוי זה מאפשר יישום המסקנות בסקאלה תהליכית גדולה יותר.</a:t>
            </a:r>
            <a:endParaRPr lang="ru-RU" dirty="0"/>
          </a:p>
          <a:p>
            <a:pPr marL="0" indent="0" algn="r" rtl="1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5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he-IL" sz="19900" b="1" dirty="0" smtClean="0"/>
              <a:t>סוף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06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en-US" dirty="0"/>
              <a:t>API1</a:t>
            </a:r>
            <a:r>
              <a:rPr lang="he-IL" dirty="0"/>
              <a:t> הוא חומר המיוצר במפעל פריגו ומשמש אחד החומרים הפעילים בתרופה הפועלת כנגד סרטן השד. הסינתזה של </a:t>
            </a:r>
            <a:r>
              <a:rPr lang="en-US" dirty="0"/>
              <a:t>API 1</a:t>
            </a:r>
            <a:r>
              <a:rPr lang="he-IL" dirty="0"/>
              <a:t> היא רב-שלבית וכל שלב בייצור מלווה בבדיקות אנליטיות למעקב וקבלת נתונים. בזמן האחרון גילינו באמצעות שיטה אנליטית לכרומטוגרפיה </a:t>
            </a:r>
            <a:r>
              <a:rPr lang="he-IL" dirty="0" smtClean="0"/>
              <a:t>נוזלית (</a:t>
            </a:r>
            <a:r>
              <a:rPr lang="en-US" dirty="0" smtClean="0"/>
              <a:t>(HPLC</a:t>
            </a:r>
            <a:r>
              <a:rPr lang="he-IL" dirty="0" smtClean="0"/>
              <a:t>, </a:t>
            </a:r>
            <a:r>
              <a:rPr lang="he-IL" dirty="0"/>
              <a:t>נוכחות אי ניקיון לא ידוע בחומר </a:t>
            </a:r>
            <a:r>
              <a:rPr lang="he-IL" dirty="0" smtClean="0"/>
              <a:t>הסופי אשר ערכו מאוד גבולי לפי הספציפיקציה של </a:t>
            </a:r>
            <a:r>
              <a:rPr lang="en-US" dirty="0" smtClean="0"/>
              <a:t>API 1</a:t>
            </a:r>
            <a:r>
              <a:rPr lang="he-IL" dirty="0" smtClean="0"/>
              <a:t>. </a:t>
            </a:r>
            <a:r>
              <a:rPr lang="he-IL" dirty="0"/>
              <a:t>מטרת המחקר היא למצוא דרך למנוע או לחילופין למזער את היווצרותו של האי ניקיון </a:t>
            </a:r>
            <a:r>
              <a:rPr lang="he-IL" dirty="0" smtClean="0"/>
              <a:t>בתהליך </a:t>
            </a:r>
            <a:r>
              <a:rPr lang="he-IL" dirty="0"/>
              <a:t>הקיים ללא ביצוע שינויים מרחיקי לכת כך שלא יגררו שינוי בתיק </a:t>
            </a:r>
            <a:r>
              <a:rPr lang="he-IL" dirty="0" smtClean="0"/>
              <a:t>רישום.</a:t>
            </a:r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he-IL" b="1" u="sng" dirty="0" smtClean="0">
                <a:cs typeface="+mn-cs"/>
              </a:rPr>
              <a:t>הקדמה</a:t>
            </a:r>
            <a:endParaRPr lang="ru-RU" b="1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1"/>
            <a:r>
              <a:rPr lang="he-IL" b="1" u="sng" dirty="0" smtClean="0">
                <a:cs typeface="+mn-cs"/>
              </a:rPr>
              <a:t>שלבי הסינתזה של </a:t>
            </a:r>
            <a:r>
              <a:rPr lang="en-US" b="1" u="sng" dirty="0" smtClean="0">
                <a:cs typeface="+mn-cs"/>
              </a:rPr>
              <a:t>API 1</a:t>
            </a:r>
            <a:endParaRPr lang="ru-RU" b="1" u="sng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/>
              <a:t>הסינטזה של חומר פעיל </a:t>
            </a:r>
            <a:r>
              <a:rPr lang="en-US" dirty="0"/>
              <a:t>API1</a:t>
            </a:r>
            <a:r>
              <a:rPr lang="he-IL" dirty="0"/>
              <a:t> כוללת שני שלבים עיקריים: </a:t>
            </a:r>
            <a:endParaRPr lang="he-IL" dirty="0" smtClean="0"/>
          </a:p>
          <a:p>
            <a:pPr marL="0" indent="0" algn="r" rtl="1">
              <a:buNone/>
            </a:pPr>
            <a:r>
              <a:rPr lang="he-IL" dirty="0" smtClean="0"/>
              <a:t>1. שלב </a:t>
            </a:r>
            <a:r>
              <a:rPr lang="he-IL" dirty="0"/>
              <a:t>יצירת חומר ביניים (</a:t>
            </a:r>
            <a:r>
              <a:rPr lang="en-US" dirty="0"/>
              <a:t>NONA</a:t>
            </a:r>
            <a:r>
              <a:rPr lang="he-IL" dirty="0"/>
              <a:t>) מהמגיבים </a:t>
            </a:r>
            <a:r>
              <a:rPr lang="en-US" dirty="0"/>
              <a:t>BANA</a:t>
            </a:r>
            <a:r>
              <a:rPr lang="he-IL" dirty="0"/>
              <a:t> ו- </a:t>
            </a:r>
            <a:r>
              <a:rPr lang="en-US" dirty="0" smtClean="0"/>
              <a:t>PFPU</a:t>
            </a:r>
            <a:r>
              <a:rPr lang="he-IL" dirty="0" smtClean="0"/>
              <a:t>: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276600"/>
            <a:ext cx="82089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rtl="1"/>
            <a:r>
              <a:rPr lang="he-IL" b="1" u="sng" dirty="0" smtClean="0">
                <a:cs typeface="+mn-cs"/>
              </a:rPr>
              <a:t>שלבי הסינתזה של </a:t>
            </a:r>
            <a:r>
              <a:rPr lang="en-US" b="1" u="sng" dirty="0" smtClean="0">
                <a:cs typeface="+mn-cs"/>
              </a:rPr>
              <a:t>API 1</a:t>
            </a:r>
            <a:endParaRPr lang="ru-RU" b="1" u="sng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he-IL" dirty="0" smtClean="0"/>
              <a:t>2. שלב </a:t>
            </a:r>
            <a:r>
              <a:rPr lang="he-IL" dirty="0"/>
              <a:t>יצירת התוצר הגולמי (</a:t>
            </a:r>
            <a:r>
              <a:rPr lang="en-US" dirty="0"/>
              <a:t>API1</a:t>
            </a:r>
            <a:r>
              <a:rPr lang="he-IL" dirty="0"/>
              <a:t>) </a:t>
            </a:r>
            <a:r>
              <a:rPr lang="he-IL" dirty="0" smtClean="0"/>
              <a:t>בסביבה מחמצנת </a:t>
            </a:r>
            <a:r>
              <a:rPr lang="he-IL" dirty="0"/>
              <a:t>שלאחר יבושו מתקבל כתוצר </a:t>
            </a:r>
            <a:r>
              <a:rPr lang="he-IL" dirty="0" smtClean="0"/>
              <a:t>סופי: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2232000"/>
            <a:ext cx="8763000" cy="235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0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229600" cy="3733800"/>
          </a:xfrm>
        </p:spPr>
        <p:txBody>
          <a:bodyPr/>
          <a:lstStyle/>
          <a:p>
            <a:pPr marL="0" indent="0" algn="just" rtl="1">
              <a:buNone/>
            </a:pPr>
            <a:r>
              <a:rPr lang="he-IL" dirty="0"/>
              <a:t>אנליזת מס ספקטרומטרייה הצביעה על כך שחומר האי ניקיון נוצר בתהליך הייצור ולא "נגרר" מחומרי גלם. השלב הסינתטי בו הוכן אבן הבניין </a:t>
            </a:r>
            <a:r>
              <a:rPr lang="en-US" dirty="0"/>
              <a:t>(precursor) </a:t>
            </a:r>
            <a:r>
              <a:rPr lang="he-IL" dirty="0"/>
              <a:t>וממנו נוצר חומר אי הניקיון הוא השלב שבו מתרחשת תגובת צימוד בין אלקיל הליד (</a:t>
            </a:r>
            <a:r>
              <a:rPr lang="en-US" dirty="0"/>
              <a:t>BANA</a:t>
            </a:r>
            <a:r>
              <a:rPr lang="he-IL" dirty="0"/>
              <a:t>) לבין נגזרת איזותיאורוניום מתאן סולפונאט </a:t>
            </a:r>
            <a:r>
              <a:rPr lang="en-US" dirty="0"/>
              <a:t>(PFPU)</a:t>
            </a:r>
            <a:r>
              <a:rPr lang="he-IL" dirty="0"/>
              <a:t> לקבלת תוצר הצימוד, </a:t>
            </a:r>
            <a:r>
              <a:rPr lang="en-US" dirty="0" smtClean="0"/>
              <a:t>NONA</a:t>
            </a:r>
            <a:r>
              <a:rPr lang="he-IL" dirty="0" smtClean="0"/>
              <a:t>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BANA-S-O-BANA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70866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4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1447800"/>
          </a:xfrm>
        </p:spPr>
        <p:txBody>
          <a:bodyPr/>
          <a:lstStyle/>
          <a:p>
            <a:pPr marL="0" indent="0" algn="just" rtl="1">
              <a:buNone/>
            </a:pPr>
            <a:r>
              <a:rPr lang="en-US" dirty="0" smtClean="0"/>
              <a:t> PFPU</a:t>
            </a:r>
            <a:r>
              <a:rPr lang="he-IL" dirty="0" smtClean="0"/>
              <a:t>מתקבל </a:t>
            </a:r>
            <a:r>
              <a:rPr lang="he-IL" dirty="0"/>
              <a:t>בתגובה בין אלקיל מתאן סולפונאט  </a:t>
            </a:r>
            <a:r>
              <a:rPr lang="he-IL" dirty="0" smtClean="0"/>
              <a:t>           </a:t>
            </a:r>
            <a:r>
              <a:rPr lang="en-US" dirty="0" smtClean="0"/>
              <a:t>(</a:t>
            </a:r>
            <a:r>
              <a:rPr lang="en-US" dirty="0"/>
              <a:t>PFPM)</a:t>
            </a:r>
            <a:r>
              <a:rPr lang="he-IL" dirty="0"/>
              <a:t>לבין </a:t>
            </a:r>
            <a:r>
              <a:rPr lang="he-IL" dirty="0" smtClean="0"/>
              <a:t>תיו-אוריאה:</a:t>
            </a:r>
            <a:endParaRPr lang="ru-RU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58674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BANA-S-O-BANA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>
                <a:cs typeface="+mn-cs"/>
              </a:rPr>
              <a:t>מהלך העבודה</a:t>
            </a:r>
            <a:endParaRPr lang="ru-RU" b="1" u="sng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dirty="0"/>
              <a:t>במהלך העבודה נבחנו שינויים בפרמטרים שונים שעשויים היו להשפיע על יצירתו של חומר אי ניקיון. הפרמטרים שנבחנו הם: </a:t>
            </a:r>
            <a:endParaRPr lang="en-US" dirty="0" smtClean="0"/>
          </a:p>
          <a:p>
            <a:pPr algn="r" rtl="1"/>
            <a:r>
              <a:rPr lang="he-IL" dirty="0" smtClean="0"/>
              <a:t>שינוי </a:t>
            </a:r>
            <a:r>
              <a:rPr lang="he-IL" dirty="0"/>
              <a:t>טמפרטורת </a:t>
            </a:r>
            <a:r>
              <a:rPr lang="he-IL" dirty="0" smtClean="0"/>
              <a:t>התגובה</a:t>
            </a:r>
            <a:endParaRPr lang="en-US" dirty="0" smtClean="0"/>
          </a:p>
          <a:p>
            <a:pPr algn="r" rtl="1"/>
            <a:r>
              <a:rPr lang="he-IL" dirty="0" smtClean="0"/>
              <a:t>שינוי </a:t>
            </a:r>
            <a:r>
              <a:rPr lang="he-IL" dirty="0"/>
              <a:t>ריכוזי המגיבים (</a:t>
            </a:r>
            <a:r>
              <a:rPr lang="en-US" dirty="0" err="1"/>
              <a:t>NaOH</a:t>
            </a:r>
            <a:r>
              <a:rPr lang="he-IL" dirty="0"/>
              <a:t>, תיואוריאה</a:t>
            </a:r>
            <a:r>
              <a:rPr lang="he-IL" dirty="0" smtClean="0"/>
              <a:t>)</a:t>
            </a:r>
            <a:endParaRPr lang="en-US" dirty="0" smtClean="0"/>
          </a:p>
          <a:p>
            <a:pPr algn="r" rtl="1"/>
            <a:r>
              <a:rPr lang="he-IL" dirty="0" smtClean="0"/>
              <a:t>זמני-שהייה </a:t>
            </a:r>
            <a:r>
              <a:rPr lang="he-IL" dirty="0"/>
              <a:t>בין הזנות של </a:t>
            </a:r>
            <a:r>
              <a:rPr lang="he-IL" dirty="0" smtClean="0"/>
              <a:t>מגיבים</a:t>
            </a:r>
            <a:endParaRPr lang="en-US" dirty="0" smtClean="0"/>
          </a:p>
          <a:p>
            <a:pPr algn="r" rtl="1"/>
            <a:r>
              <a:rPr lang="he-IL" dirty="0" smtClean="0"/>
              <a:t>סדר </a:t>
            </a:r>
            <a:r>
              <a:rPr lang="he-IL" dirty="0"/>
              <a:t>הזנת המגיבים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3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 smtClean="0">
                <a:cs typeface="+mn-cs"/>
              </a:rPr>
              <a:t>מתודיקה</a:t>
            </a:r>
            <a:endParaRPr lang="ru-RU" b="1" u="sng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he-IL" dirty="0"/>
              <a:t>המעקב אחר התגובות בוצע בשיטה אנליטית באמצעות מכשיר </a:t>
            </a:r>
            <a:r>
              <a:rPr lang="en-US" dirty="0"/>
              <a:t>HPLC </a:t>
            </a:r>
            <a:r>
              <a:rPr lang="he-IL" dirty="0" smtClean="0"/>
              <a:t> באורך הגל של 225 ננומטר בתום </a:t>
            </a:r>
            <a:r>
              <a:rPr lang="he-IL" dirty="0"/>
              <a:t>השלבים הסינתטיים הבאים: </a:t>
            </a:r>
            <a:endParaRPr lang="ru-RU" dirty="0"/>
          </a:p>
          <a:p>
            <a:pPr lvl="0" algn="just" rtl="1"/>
            <a:r>
              <a:rPr lang="he-IL" dirty="0"/>
              <a:t>בתום </a:t>
            </a:r>
            <a:r>
              <a:rPr lang="he-IL" dirty="0" smtClean="0"/>
              <a:t>תהליך </a:t>
            </a:r>
            <a:r>
              <a:rPr lang="he-IL" dirty="0"/>
              <a:t>הכנת </a:t>
            </a:r>
            <a:r>
              <a:rPr lang="en-US" dirty="0"/>
              <a:t>NONA</a:t>
            </a:r>
            <a:r>
              <a:rPr lang="he-IL" dirty="0"/>
              <a:t> (סוף תהליך).</a:t>
            </a:r>
            <a:endParaRPr lang="ru-RU" dirty="0"/>
          </a:p>
          <a:p>
            <a:pPr lvl="0" algn="just" rtl="1"/>
            <a:r>
              <a:rPr lang="he-IL" dirty="0"/>
              <a:t>בתום </a:t>
            </a:r>
            <a:r>
              <a:rPr lang="he-IL" dirty="0" smtClean="0"/>
              <a:t>תהליך </a:t>
            </a:r>
            <a:r>
              <a:rPr lang="he-IL" dirty="0"/>
              <a:t>הכנת </a:t>
            </a:r>
            <a:r>
              <a:rPr lang="en-US" dirty="0"/>
              <a:t>API 1 </a:t>
            </a:r>
            <a:r>
              <a:rPr lang="he-IL" dirty="0"/>
              <a:t>(מרק ריאקציה).</a:t>
            </a:r>
            <a:endParaRPr lang="ru-RU" dirty="0"/>
          </a:p>
          <a:p>
            <a:pPr algn="just" rtl="1"/>
            <a:r>
              <a:rPr lang="he-IL" dirty="0" smtClean="0"/>
              <a:t>בתום תהליך </a:t>
            </a:r>
            <a:r>
              <a:rPr lang="he-IL" dirty="0"/>
              <a:t>הכנת </a:t>
            </a:r>
            <a:r>
              <a:rPr lang="en-US" dirty="0"/>
              <a:t>API 1</a:t>
            </a:r>
            <a:r>
              <a:rPr lang="he-IL" dirty="0"/>
              <a:t> (קבלת חומר גולמי).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0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he-IL" b="1" u="sng" dirty="0">
                <a:cs typeface="+mn-cs"/>
              </a:rPr>
              <a:t>שינוי הטמפרטורה</a:t>
            </a:r>
            <a:endParaRPr lang="ru-RU" u="sng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990601"/>
            <a:ext cx="8724899" cy="2369734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he-IL" sz="2600" dirty="0"/>
              <a:t>ניסיון למנוע או למזער יצירת חומר האי ניקיון בטמפרטורה נמוכה </a:t>
            </a:r>
            <a:r>
              <a:rPr lang="he-IL" sz="2600" dirty="0" smtClean="0"/>
              <a:t>יותר. השינוי נעשה בשלב של הכנת </a:t>
            </a:r>
            <a:r>
              <a:rPr lang="en-US" sz="2600" dirty="0" smtClean="0"/>
              <a:t>NONA</a:t>
            </a:r>
            <a:r>
              <a:rPr lang="he-IL" sz="2600" dirty="0" smtClean="0"/>
              <a:t>: הטמפרטורה </a:t>
            </a:r>
            <a:r>
              <a:rPr lang="he-IL" sz="2600" dirty="0"/>
              <a:t>הורדה ל-</a:t>
            </a:r>
            <a:r>
              <a:rPr lang="en-US" sz="2600" dirty="0"/>
              <a:t>10</a:t>
            </a:r>
            <a:r>
              <a:rPr lang="en-US" sz="2600" baseline="30000" dirty="0"/>
              <a:t>0</a:t>
            </a:r>
            <a:r>
              <a:rPr lang="en-US" sz="2600" dirty="0"/>
              <a:t>C </a:t>
            </a:r>
            <a:r>
              <a:rPr lang="he-IL" sz="2600" dirty="0" smtClean="0"/>
              <a:t> במקום </a:t>
            </a:r>
            <a:r>
              <a:rPr lang="en-US" sz="2600" dirty="0" smtClean="0"/>
              <a:t>20</a:t>
            </a:r>
            <a:r>
              <a:rPr lang="en-US" sz="2600" baseline="30000" dirty="0" smtClean="0"/>
              <a:t>0</a:t>
            </a:r>
            <a:r>
              <a:rPr lang="en-US" sz="2600" dirty="0" smtClean="0"/>
              <a:t>C</a:t>
            </a:r>
            <a:r>
              <a:rPr lang="he-IL" sz="2600" dirty="0" smtClean="0"/>
              <a:t>. </a:t>
            </a:r>
            <a:r>
              <a:rPr lang="he-IL" sz="2600" dirty="0"/>
              <a:t>זמן היציאה של </a:t>
            </a:r>
            <a:r>
              <a:rPr lang="en-US" sz="2600" dirty="0"/>
              <a:t>BANA-S-O-BANA </a:t>
            </a:r>
            <a:r>
              <a:rPr lang="he-IL" sz="2600" dirty="0" smtClean="0"/>
              <a:t> בכרומטוגרמה </a:t>
            </a:r>
            <a:r>
              <a:rPr lang="he-IL" sz="2600" dirty="0"/>
              <a:t>מופיע כעבור</a:t>
            </a:r>
            <a:r>
              <a:rPr lang="en-US" sz="2600" dirty="0"/>
              <a:t>42.1 </a:t>
            </a:r>
            <a:r>
              <a:rPr lang="he-IL" sz="2600" dirty="0"/>
              <a:t> </a:t>
            </a:r>
            <a:r>
              <a:rPr lang="he-IL" sz="2600" dirty="0" smtClean="0"/>
              <a:t>דקות. </a:t>
            </a:r>
            <a:r>
              <a:rPr lang="he-IL" sz="2600" dirty="0"/>
              <a:t>השטח המיוצג על ידי הפיק הוא 0.07% יחסית לשטח המיוצג על-ידי הפיק של החומר </a:t>
            </a:r>
            <a:r>
              <a:rPr lang="he-IL" sz="2600" dirty="0" smtClean="0"/>
              <a:t>העיקרי.</a:t>
            </a:r>
            <a:endParaRPr lang="ru-RU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048000"/>
            <a:ext cx="6302764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1" y="4348535"/>
            <a:ext cx="29717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600" dirty="0" smtClean="0"/>
              <a:t>מסקנה: היווצרות </a:t>
            </a:r>
            <a:r>
              <a:rPr lang="he-IL" sz="2600" dirty="0"/>
              <a:t>האי-ניקיון לא </a:t>
            </a:r>
            <a:r>
              <a:rPr lang="he-IL" sz="2600" dirty="0" smtClean="0"/>
              <a:t>תלויה </a:t>
            </a:r>
            <a:r>
              <a:rPr lang="he-IL" sz="2600" dirty="0"/>
              <a:t>בטמפרטורה.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1047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A8B2126C-767B-4509-A00B-17D3CE067F9B}"/>
</file>

<file path=customXml/itemProps2.xml><?xml version="1.0" encoding="utf-8"?>
<ds:datastoreItem xmlns:ds="http://schemas.openxmlformats.org/officeDocument/2006/customXml" ds:itemID="{389948C4-53E9-425D-ACC0-0FA4BB162A44}"/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1087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10_Office Theme</vt:lpstr>
      <vt:lpstr>PowerPoint Presentation</vt:lpstr>
      <vt:lpstr>הקדמה</vt:lpstr>
      <vt:lpstr>שלבי הסינתזה של API 1</vt:lpstr>
      <vt:lpstr>שלבי הסינתזה של API 1</vt:lpstr>
      <vt:lpstr>BANA-S-O-BANA</vt:lpstr>
      <vt:lpstr>BANA-S-O-BANA</vt:lpstr>
      <vt:lpstr>מהלך העבודה</vt:lpstr>
      <vt:lpstr>מתודיקה</vt:lpstr>
      <vt:lpstr>שינוי הטמפרטורה</vt:lpstr>
      <vt:lpstr>שינוי בכמות סודיום הידרוקסיד (NaOH)</vt:lpstr>
      <vt:lpstr>שימוש ב-PFPU  המכיל ריכוז של 0.23% של תיו-אוריאה</vt:lpstr>
      <vt:lpstr>שימוש ב-PFPU  המכיל ריכוז של 0.03% של תיו-אוריאה</vt:lpstr>
      <vt:lpstr>עיכוב של 10 דקות בהוספת מגיב NAOH והחומר PFPU. </vt:lpstr>
      <vt:lpstr>שינוי סדר הזנת החומרים לריאקטור.</vt:lpstr>
      <vt:lpstr>הזנה מקבילה  של PFPU ו-NaOH. </vt:lpstr>
      <vt:lpstr>מסקנות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בקורס פרויקט מחקר בכימיה של האוניברסיטה הפתוחה</dc:title>
  <dc:creator/>
  <cp:keywords/>
  <dc:description/>
  <cp:lastModifiedBy>Миша</cp:lastModifiedBy>
  <cp:revision>56</cp:revision>
  <dcterms:created xsi:type="dcterms:W3CDTF">2006-08-16T00:00:00Z</dcterms:created>
  <dcterms:modified xsi:type="dcterms:W3CDTF">2016-04-05T13:56:08Z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